
<file path=[Content_Types].xml><?xml version="1.0" encoding="utf-8"?>
<Types xmlns="http://schemas.openxmlformats.org/package/2006/content-types">
  <Default Extension="emf" ContentType="image/x-emf"/>
  <Default Extension="fntdata" ContentType="application/x-fontdata"/>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6" r:id="rId1"/>
  </p:sldMasterIdLst>
  <p:notesMasterIdLst>
    <p:notesMasterId r:id="rId13"/>
  </p:notesMasterIdLst>
  <p:handoutMasterIdLst>
    <p:handoutMasterId r:id="rId14"/>
  </p:handoutMasterIdLst>
  <p:sldIdLst>
    <p:sldId id="256" r:id="rId2"/>
    <p:sldId id="257" r:id="rId3"/>
    <p:sldId id="324" r:id="rId4"/>
    <p:sldId id="349" r:id="rId5"/>
    <p:sldId id="350" r:id="rId6"/>
    <p:sldId id="344" r:id="rId7"/>
    <p:sldId id="351" r:id="rId8"/>
    <p:sldId id="345" r:id="rId9"/>
    <p:sldId id="352" r:id="rId10"/>
    <p:sldId id="341" r:id="rId11"/>
    <p:sldId id="291" r:id="rId12"/>
  </p:sldIdLst>
  <p:sldSz cx="17340263" cy="9753600"/>
  <p:notesSz cx="6881813" cy="9296400"/>
  <p:embeddedFontLst>
    <p:embeddedFont>
      <p:font typeface="Avenir" panose="02000503020000020003" pitchFamily="2" charset="0"/>
      <p:regular r:id="rId15"/>
      <p:italic r:id="rId16"/>
    </p:embeddedFont>
    <p:embeddedFont>
      <p:font typeface="Merriweather" pitchFamily="2" charset="77"/>
      <p:regular r:id="rId17"/>
      <p:bold r:id="rId18"/>
      <p:italic r:id="rId19"/>
      <p:boldItalic r:id="rId20"/>
    </p:embeddedFont>
    <p:embeddedFont>
      <p:font typeface="Merriweather Sans" pitchFamily="2" charset="77"/>
      <p:regular r:id="rId21"/>
      <p:bold r:id="rId22"/>
      <p:italic r:id="rId23"/>
      <p:boldItalic r:id="rId24"/>
    </p:embeddedFont>
    <p:embeddedFont>
      <p:font typeface="Rockwell" panose="02060603020205020403" pitchFamily="18" charset="77"/>
      <p:regular r:id="rId25"/>
      <p:bold r:id="rId26"/>
      <p:italic r:id="rId27"/>
      <p:boldItalic r:id="rId28"/>
    </p:embeddedFont>
    <p:embeddedFont>
      <p:font typeface="Source Sans Pro" panose="020B0503030403020204" pitchFamily="34" charset="0"/>
      <p:regular r:id="rId29"/>
      <p:bold r:id="rId30"/>
      <p:italic r:id="rId31"/>
      <p:boldItalic r:id="rId32"/>
    </p:embeddedFont>
    <p:embeddedFont>
      <p:font typeface="Source Sans Pro SemiBold" panose="020B050303040302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71BC"/>
    <a:srgbClr val="103052"/>
    <a:srgbClr val="DCE4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228F46F-A2BC-4B3A-8706-6CA7D9F997B3}">
  <a:tblStyle styleId="{A228F46F-A2BC-4B3A-8706-6CA7D9F997B3}"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EFE7"/>
          </a:solidFill>
        </a:fill>
      </a:tcStyle>
    </a:wholeTbl>
    <a:band1H>
      <a:tcTxStyle/>
      <a:tcStyle>
        <a:tcBdr/>
        <a:fill>
          <a:solidFill>
            <a:srgbClr val="DFDDCB"/>
          </a:solidFill>
        </a:fill>
      </a:tcStyle>
    </a:band1H>
    <a:band2H>
      <a:tcTxStyle/>
      <a:tcStyle>
        <a:tcBdr/>
      </a:tcStyle>
    </a:band2H>
    <a:band1V>
      <a:tcTxStyle/>
      <a:tcStyle>
        <a:tcBdr/>
        <a:fill>
          <a:solidFill>
            <a:srgbClr val="DFDDCB"/>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392"/>
    <p:restoredTop sz="96574" autoAdjust="0"/>
  </p:normalViewPr>
  <p:slideViewPr>
    <p:cSldViewPr snapToGrid="0">
      <p:cViewPr varScale="1">
        <p:scale>
          <a:sx n="67" d="100"/>
          <a:sy n="67" d="100"/>
        </p:scale>
        <p:origin x="1032" y="192"/>
      </p:cViewPr>
      <p:guideLst>
        <p:guide orient="horz" pos="3072"/>
        <p:guide pos="5462"/>
      </p:guideLst>
    </p:cSldViewPr>
  </p:slideViewPr>
  <p:notesTextViewPr>
    <p:cViewPr>
      <p:scale>
        <a:sx n="1" d="1"/>
        <a:sy n="1" d="1"/>
      </p:scale>
      <p:origin x="0" y="0"/>
    </p:cViewPr>
  </p:notesTextViewPr>
  <p:notesViewPr>
    <p:cSldViewPr snapToGrid="0">
      <p:cViewPr varScale="1">
        <p:scale>
          <a:sx n="71" d="100"/>
          <a:sy n="71" d="100"/>
        </p:scale>
        <p:origin x="2376"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theme" Target="theme/theme1.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5D88045-918C-A649-9635-3584A8A5BDB9}"/>
              </a:ext>
            </a:extLst>
          </p:cNvPr>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9820003-CEB8-6B40-854F-714A23CDD356}"/>
              </a:ext>
            </a:extLst>
          </p:cNvPr>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5F1244B9-655E-9143-8F11-143B7EBD7CDE}" type="datetimeFigureOut">
              <a:rPr lang="en-US" smtClean="0"/>
              <a:t>4/19/19</a:t>
            </a:fld>
            <a:endParaRPr lang="en-US"/>
          </a:p>
        </p:txBody>
      </p:sp>
      <p:sp>
        <p:nvSpPr>
          <p:cNvPr id="4" name="Footer Placeholder 3">
            <a:extLst>
              <a:ext uri="{FF2B5EF4-FFF2-40B4-BE49-F238E27FC236}">
                <a16:creationId xmlns:a16="http://schemas.microsoft.com/office/drawing/2014/main" id="{D76B1E80-4CFF-7740-81A3-10972C54DFAE}"/>
              </a:ext>
            </a:extLst>
          </p:cNvPr>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9E86CA7-7DDB-0348-8CCD-77EC0C441C6B}"/>
              </a:ext>
            </a:extLst>
          </p:cNvPr>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CA683DF8-21B3-2446-BC70-B86632B4DB4E}" type="slidenum">
              <a:rPr lang="en-US" smtClean="0"/>
              <a:t>‹#›</a:t>
            </a:fld>
            <a:endParaRPr lang="en-US"/>
          </a:p>
        </p:txBody>
      </p:sp>
    </p:spTree>
    <p:extLst>
      <p:ext uri="{BB962C8B-B14F-4D97-AF65-F5344CB8AC3E}">
        <p14:creationId xmlns:p14="http://schemas.microsoft.com/office/powerpoint/2010/main" val="152721322"/>
      </p:ext>
    </p:extLst>
  </p:cSld>
  <p:clrMap bg1="lt1" tx1="dk1" bg2="lt2" tx2="dk2" accent1="accent1" accent2="accent2" accent3="accent3" accent4="accent4" accent5="accent5" accent6="accent6" hlink="hlink" folHlink="folHlink"/>
</p:handoutMaster>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lstStyle>
            <a:lvl1pPr marL="457200" marR="0" lvl="0"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1pPr>
            <a:lvl2pPr marL="914400" marR="0" lvl="1"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2pPr>
            <a:lvl3pPr marL="1371600" marR="0" lvl="2"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3pPr>
            <a:lvl4pPr marL="1828800" marR="0" lvl="3"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4pPr>
            <a:lvl5pPr marL="2286000" marR="0" lvl="4"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5pPr>
            <a:lvl6pPr marL="2743200" marR="0" lvl="5"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6pPr>
            <a:lvl7pPr marL="3200400" marR="0" lvl="6"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7pPr>
            <a:lvl8pPr marL="3657600" marR="0" lvl="7"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8pPr>
            <a:lvl9pPr marL="4114800" marR="0" lvl="8"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1: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 name="Google Shape;66;p1: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2: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72" name="Google Shape;72;p2: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p3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2 - dark" userDrawn="1">
  <p:cSld name="Title">
    <p:bg>
      <p:bgPr>
        <a:solidFill>
          <a:srgbClr val="103052"/>
        </a:solidFill>
        <a:effectLst/>
      </p:bgPr>
    </p:bg>
    <p:spTree>
      <p:nvGrpSpPr>
        <p:cNvPr id="1" name="Shape 7"/>
        <p:cNvGrpSpPr/>
        <p:nvPr/>
      </p:nvGrpSpPr>
      <p:grpSpPr>
        <a:xfrm>
          <a:off x="0" y="0"/>
          <a:ext cx="0" cy="0"/>
          <a:chOff x="0" y="0"/>
          <a:chExt cx="0" cy="0"/>
        </a:xfrm>
      </p:grpSpPr>
      <p:sp>
        <p:nvSpPr>
          <p:cNvPr id="8" name="Google Shape;8;p2"/>
          <p:cNvSpPr txBox="1">
            <a:spLocks noGrp="1"/>
          </p:cNvSpPr>
          <p:nvPr>
            <p:ph type="body" idx="1"/>
          </p:nvPr>
        </p:nvSpPr>
        <p:spPr>
          <a:xfrm>
            <a:off x="2308393" y="4027713"/>
            <a:ext cx="12723989" cy="2893800"/>
          </a:xfrm>
          <a:prstGeom prst="rect">
            <a:avLst/>
          </a:prstGeom>
          <a:noFill/>
          <a:ln>
            <a:noFill/>
          </a:ln>
        </p:spPr>
        <p:txBody>
          <a:bodyPr spcFirstLastPara="1" wrap="square" lIns="0" tIns="0" rIns="0" bIns="0" anchor="ctr" anchorCtr="0">
            <a:normAutofit/>
          </a:bodyPr>
          <a:lstStyle>
            <a:lvl1pPr marL="457246" lvl="0" indent="-228623" algn="ctr">
              <a:lnSpc>
                <a:spcPct val="150000"/>
              </a:lnSpc>
              <a:spcBef>
                <a:spcPts val="4200"/>
              </a:spcBef>
              <a:spcAft>
                <a:spcPts val="0"/>
              </a:spcAft>
              <a:buClr>
                <a:srgbClr val="FFFFFF"/>
              </a:buClr>
              <a:buSzPts val="3000"/>
              <a:buNone/>
              <a:defRPr sz="6000" b="0" i="0">
                <a:solidFill>
                  <a:srgbClr val="FFFFFF"/>
                </a:solidFill>
                <a:latin typeface="Merriweather" pitchFamily="2" charset="77"/>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sp>
        <p:nvSpPr>
          <p:cNvPr id="9" name="Google Shape;9;p2"/>
          <p:cNvSpPr txBox="1">
            <a:spLocks noGrp="1"/>
          </p:cNvSpPr>
          <p:nvPr>
            <p:ph type="body" idx="2"/>
          </p:nvPr>
        </p:nvSpPr>
        <p:spPr>
          <a:xfrm>
            <a:off x="3605633" y="7290379"/>
            <a:ext cx="10129509" cy="1335000"/>
          </a:xfrm>
          <a:prstGeom prst="rect">
            <a:avLst/>
          </a:prstGeom>
          <a:noFill/>
          <a:ln>
            <a:noFill/>
          </a:ln>
        </p:spPr>
        <p:txBody>
          <a:bodyPr spcFirstLastPara="1" wrap="square" lIns="0" tIns="0" rIns="0" bIns="0" anchor="ctr" anchorCtr="0"/>
          <a:lstStyle>
            <a:lvl1pPr marL="457246" lvl="0" indent="-228623" algn="ctr">
              <a:lnSpc>
                <a:spcPct val="60000"/>
              </a:lnSpc>
              <a:spcBef>
                <a:spcPts val="4200"/>
              </a:spcBef>
              <a:spcAft>
                <a:spcPts val="0"/>
              </a:spcAft>
              <a:buClr>
                <a:srgbClr val="FFFFFF"/>
              </a:buClr>
              <a:buSzPts val="1000"/>
              <a:buNone/>
              <a:defRPr sz="2000" b="1" i="0" cap="all" baseline="0">
                <a:solidFill>
                  <a:srgbClr val="FFFFFF"/>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pic>
        <p:nvPicPr>
          <p:cNvPr id="6" name="Picture 5" descr="USDS-logo-circle.eps">
            <a:extLst>
              <a:ext uri="{FF2B5EF4-FFF2-40B4-BE49-F238E27FC236}">
                <a16:creationId xmlns:a16="http://schemas.microsoft.com/office/drawing/2014/main" id="{C5DFD873-5B8E-3845-91D8-92EC05A25D4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7971" y="1040834"/>
            <a:ext cx="3017942" cy="3017942"/>
          </a:xfrm>
          <a:prstGeom prst="rect">
            <a:avLst/>
          </a:prstGeom>
        </p:spPr>
      </p:pic>
      <p:cxnSp>
        <p:nvCxnSpPr>
          <p:cNvPr id="11" name="Shape 369">
            <a:extLst>
              <a:ext uri="{FF2B5EF4-FFF2-40B4-BE49-F238E27FC236}">
                <a16:creationId xmlns:a16="http://schemas.microsoft.com/office/drawing/2014/main" id="{842788C9-DC01-0441-AC34-80444725DF67}"/>
              </a:ext>
            </a:extLst>
          </p:cNvPr>
          <p:cNvCxnSpPr>
            <a:cxnSpLocks/>
          </p:cNvCxnSpPr>
          <p:nvPr userDrawn="1"/>
        </p:nvCxnSpPr>
        <p:spPr>
          <a:xfrm>
            <a:off x="2308393" y="7145856"/>
            <a:ext cx="12723989" cy="0"/>
          </a:xfrm>
          <a:prstGeom prst="straightConnector1">
            <a:avLst/>
          </a:prstGeom>
          <a:noFill/>
          <a:ln w="28575" cap="flat" cmpd="sng">
            <a:solidFill>
              <a:schemeClr val="accent1"/>
            </a:solidFill>
            <a:prstDash val="solid"/>
            <a:round/>
            <a:headEnd type="none" w="lg" len="lg"/>
            <a:tailEnd type="none" w="lg" len="lg"/>
          </a:ln>
        </p:spPr>
      </p:cxnSp>
      <p:pic>
        <p:nvPicPr>
          <p:cNvPr id="3" name="Picture 2">
            <a:extLst>
              <a:ext uri="{FF2B5EF4-FFF2-40B4-BE49-F238E27FC236}">
                <a16:creationId xmlns:a16="http://schemas.microsoft.com/office/drawing/2014/main" id="{49FCDD0F-27FC-DA42-883E-677B72F16C94}"/>
              </a:ext>
            </a:extLst>
          </p:cNvPr>
          <p:cNvPicPr>
            <a:picLocks noChangeAspect="1"/>
          </p:cNvPicPr>
          <p:nvPr userDrawn="1"/>
        </p:nvPicPr>
        <p:blipFill>
          <a:blip r:embed="rId3"/>
          <a:stretch>
            <a:fillRect/>
          </a:stretch>
        </p:blipFill>
        <p:spPr>
          <a:xfrm>
            <a:off x="12014350" y="1040840"/>
            <a:ext cx="3017520" cy="3017520"/>
          </a:xfrm>
          <a:prstGeom prst="rect">
            <a:avLst/>
          </a:prstGeom>
        </p:spPr>
      </p:pic>
      <p:sp>
        <p:nvSpPr>
          <p:cNvPr id="10" name="Rectangle 9">
            <a:extLst>
              <a:ext uri="{FF2B5EF4-FFF2-40B4-BE49-F238E27FC236}">
                <a16:creationId xmlns:a16="http://schemas.microsoft.com/office/drawing/2014/main" id="{092CE629-E8C1-B04B-B7E8-099590852C98}"/>
              </a:ext>
            </a:extLst>
          </p:cNvPr>
          <p:cNvSpPr/>
          <p:nvPr userDrawn="1"/>
        </p:nvSpPr>
        <p:spPr>
          <a:xfrm>
            <a:off x="7161160" y="1040834"/>
            <a:ext cx="3017941" cy="298687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103052"/>
                </a:solidFill>
                <a:latin typeface="Merriweather" pitchFamily="2" charset="77"/>
              </a:rPr>
              <a:t>Edit slide master, insert agency logo here</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Bullets">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192143" y="519298"/>
            <a:ext cx="14956057" cy="1290459"/>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3600" b="1" i="0" u="none" strike="noStrike" cap="all" baseline="0">
                <a:solidFill>
                  <a:srgbClr val="0D71BC"/>
                </a:solidFill>
                <a:latin typeface="Source Sans Pro SemiBold" panose="020B0503030403020204" pitchFamily="34" charset="0"/>
                <a:ea typeface="Source Sans Pro SemiBold" panose="020B0503030403020204" pitchFamily="34" charset="0"/>
                <a:cs typeface="Source Sans Pro SemiBold" panose="020B0503030403020204" pitchFamily="34" charset="0"/>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
        <p:nvSpPr>
          <p:cNvPr id="13" name="Google Shape;13;p3"/>
          <p:cNvSpPr txBox="1">
            <a:spLocks noGrp="1"/>
          </p:cNvSpPr>
          <p:nvPr>
            <p:ph type="body" idx="1" hasCustomPrompt="1"/>
          </p:nvPr>
        </p:nvSpPr>
        <p:spPr>
          <a:xfrm>
            <a:off x="1192143" y="1841500"/>
            <a:ext cx="14956057" cy="7131050"/>
          </a:xfrm>
          <a:prstGeom prst="rect">
            <a:avLst/>
          </a:prstGeom>
          <a:noFill/>
          <a:ln>
            <a:noFill/>
          </a:ln>
        </p:spPr>
        <p:txBody>
          <a:bodyPr spcFirstLastPara="1" wrap="square" lIns="0" tIns="0" rIns="0" bIns="0" anchor="t" anchorCtr="0">
            <a:normAutofit/>
          </a:bodyPr>
          <a:lstStyle>
            <a:lvl1pPr marL="457246" lvl="0"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2pPr>
            <a:lvl3pPr marL="1371737" lvl="2"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3pPr>
            <a:lvl4pPr marL="1828984" lvl="3"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4pPr>
            <a:lvl5pPr marL="2286228" lvl="4"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r>
              <a:rPr lang="en-US" dirty="0"/>
              <a:t>Level 1</a:t>
            </a:r>
          </a:p>
          <a:p>
            <a:pPr lvl="1"/>
            <a:r>
              <a:rPr lang="en-US" dirty="0"/>
              <a:t>Level 2</a:t>
            </a:r>
          </a:p>
          <a:p>
            <a:pPr lvl="2"/>
            <a:r>
              <a:rPr lang="en-US" dirty="0"/>
              <a:t>Level 3</a:t>
            </a:r>
          </a:p>
          <a:p>
            <a:pPr lvl="3"/>
            <a:r>
              <a:rPr lang="en-US" dirty="0"/>
              <a:t>Level 4</a:t>
            </a:r>
          </a:p>
          <a:p>
            <a:pPr lvl="4"/>
            <a:r>
              <a:rPr lang="en-US" dirty="0"/>
              <a:t>Level 5</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white">
  <p:cSld name="Section Title - White">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1693385" y="2427348"/>
            <a:ext cx="13953626" cy="4100400"/>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6000" b="0" i="0" u="none" strike="noStrike" cap="none">
                <a:solidFill>
                  <a:srgbClr val="0D71BC"/>
                </a:solidFill>
                <a:latin typeface="Merriweather" pitchFamily="2" charset="77"/>
                <a:ea typeface="Source Sans Pro" panose="020B0503030403020204" pitchFamily="34" charset="0"/>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Silver">
  <p:cSld name="Section Title - Lighter Blue">
    <p:bg>
      <p:bgPr>
        <a:solidFill>
          <a:srgbClr val="103052"/>
        </a:solid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1693385" y="2427348"/>
            <a:ext cx="13953626" cy="6168012"/>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Merriweather" pitchFamily="2" charset="77"/>
                <a:ea typeface="Merriweather" pitchFamily="2" charset="77"/>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losing slide - white" userDrawn="1">
  <p:cSld name="Final">
    <p:bg>
      <p:bgPr>
        <a:solidFill>
          <a:srgbClr val="103052"/>
        </a:solidFill>
        <a:effectLst/>
      </p:bgPr>
    </p:bg>
    <p:spTree>
      <p:nvGrpSpPr>
        <p:cNvPr id="1" name="Shape 60"/>
        <p:cNvGrpSpPr/>
        <p:nvPr/>
      </p:nvGrpSpPr>
      <p:grpSpPr>
        <a:xfrm>
          <a:off x="0" y="0"/>
          <a:ext cx="0" cy="0"/>
          <a:chOff x="0" y="0"/>
          <a:chExt cx="0" cy="0"/>
        </a:xfrm>
      </p:grpSpPr>
      <p:sp>
        <p:nvSpPr>
          <p:cNvPr id="8" name="Google Shape;8;p2">
            <a:extLst>
              <a:ext uri="{FF2B5EF4-FFF2-40B4-BE49-F238E27FC236}">
                <a16:creationId xmlns:a16="http://schemas.microsoft.com/office/drawing/2014/main" id="{F197562E-32ED-5749-A555-02221FF5E351}"/>
              </a:ext>
            </a:extLst>
          </p:cNvPr>
          <p:cNvSpPr txBox="1">
            <a:spLocks noGrp="1"/>
          </p:cNvSpPr>
          <p:nvPr>
            <p:ph type="body" idx="1"/>
          </p:nvPr>
        </p:nvSpPr>
        <p:spPr>
          <a:xfrm>
            <a:off x="2308393" y="4027713"/>
            <a:ext cx="12723989" cy="2893800"/>
          </a:xfrm>
          <a:prstGeom prst="rect">
            <a:avLst/>
          </a:prstGeom>
          <a:noFill/>
          <a:ln>
            <a:noFill/>
          </a:ln>
        </p:spPr>
        <p:txBody>
          <a:bodyPr spcFirstLastPara="1" wrap="square" lIns="0" tIns="0" rIns="0" bIns="0" anchor="ctr" anchorCtr="0"/>
          <a:lstStyle>
            <a:lvl1pPr marL="457246" lvl="0" indent="-228623" algn="ctr">
              <a:lnSpc>
                <a:spcPct val="100000"/>
              </a:lnSpc>
              <a:spcBef>
                <a:spcPts val="4200"/>
              </a:spcBef>
              <a:spcAft>
                <a:spcPts val="0"/>
              </a:spcAft>
              <a:buClr>
                <a:srgbClr val="FFFFFF"/>
              </a:buClr>
              <a:buSzPts val="3000"/>
              <a:buNone/>
              <a:defRPr sz="6000" b="0" i="0">
                <a:solidFill>
                  <a:srgbClr val="FFFFFF"/>
                </a:solidFill>
                <a:latin typeface="Merriweather" pitchFamily="2" charset="77"/>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cxnSp>
        <p:nvCxnSpPr>
          <p:cNvPr id="11" name="Shape 369">
            <a:extLst>
              <a:ext uri="{FF2B5EF4-FFF2-40B4-BE49-F238E27FC236}">
                <a16:creationId xmlns:a16="http://schemas.microsoft.com/office/drawing/2014/main" id="{7A420F0F-F994-FD4D-89EC-E4D35F7F668B}"/>
              </a:ext>
            </a:extLst>
          </p:cNvPr>
          <p:cNvCxnSpPr>
            <a:cxnSpLocks/>
          </p:cNvCxnSpPr>
          <p:nvPr userDrawn="1"/>
        </p:nvCxnSpPr>
        <p:spPr>
          <a:xfrm>
            <a:off x="2308393" y="7145856"/>
            <a:ext cx="12723989" cy="0"/>
          </a:xfrm>
          <a:prstGeom prst="straightConnector1">
            <a:avLst/>
          </a:prstGeom>
          <a:noFill/>
          <a:ln w="28575" cap="flat" cmpd="sng">
            <a:solidFill>
              <a:schemeClr val="accent1"/>
            </a:solidFill>
            <a:prstDash val="solid"/>
            <a:round/>
            <a:headEnd type="none" w="lg" len="lg"/>
            <a:tailEnd type="none" w="lg" len="lg"/>
          </a:ln>
        </p:spPr>
      </p:cxnSp>
      <p:pic>
        <p:nvPicPr>
          <p:cNvPr id="10" name="Picture 9" descr="USDS-logo-circle.eps">
            <a:extLst>
              <a:ext uri="{FF2B5EF4-FFF2-40B4-BE49-F238E27FC236}">
                <a16:creationId xmlns:a16="http://schemas.microsoft.com/office/drawing/2014/main" id="{D4C67C95-CBBC-A54A-B9DF-EB16A449F61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7971" y="1040834"/>
            <a:ext cx="3017942" cy="3017942"/>
          </a:xfrm>
          <a:prstGeom prst="rect">
            <a:avLst/>
          </a:prstGeom>
        </p:spPr>
      </p:pic>
      <p:pic>
        <p:nvPicPr>
          <p:cNvPr id="13" name="Picture 12">
            <a:extLst>
              <a:ext uri="{FF2B5EF4-FFF2-40B4-BE49-F238E27FC236}">
                <a16:creationId xmlns:a16="http://schemas.microsoft.com/office/drawing/2014/main" id="{DE206675-D77D-B049-83CA-AE905D58353F}"/>
              </a:ext>
            </a:extLst>
          </p:cNvPr>
          <p:cNvPicPr>
            <a:picLocks noChangeAspect="1"/>
          </p:cNvPicPr>
          <p:nvPr userDrawn="1"/>
        </p:nvPicPr>
        <p:blipFill>
          <a:blip r:embed="rId3"/>
          <a:stretch>
            <a:fillRect/>
          </a:stretch>
        </p:blipFill>
        <p:spPr>
          <a:xfrm>
            <a:off x="12014350" y="1040840"/>
            <a:ext cx="3017520" cy="3017520"/>
          </a:xfrm>
          <a:prstGeom prst="rect">
            <a:avLst/>
          </a:prstGeom>
        </p:spPr>
      </p:pic>
      <p:sp>
        <p:nvSpPr>
          <p:cNvPr id="7" name="Rectangle 6">
            <a:extLst>
              <a:ext uri="{FF2B5EF4-FFF2-40B4-BE49-F238E27FC236}">
                <a16:creationId xmlns:a16="http://schemas.microsoft.com/office/drawing/2014/main" id="{AF8CA7D9-9F75-5847-86D3-D18E7E4784A9}"/>
              </a:ext>
            </a:extLst>
          </p:cNvPr>
          <p:cNvSpPr/>
          <p:nvPr userDrawn="1"/>
        </p:nvSpPr>
        <p:spPr>
          <a:xfrm>
            <a:off x="7161160" y="1040834"/>
            <a:ext cx="3017941" cy="298687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103052"/>
                </a:solidFill>
                <a:latin typeface="Merriweather" pitchFamily="2" charset="77"/>
              </a:rPr>
              <a:t>Edit slide master, insert agency logo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1270039" y="2603500"/>
            <a:ext cx="14800052" cy="6286500"/>
          </a:xfrm>
          <a:prstGeom prst="rect">
            <a:avLst/>
          </a:prstGeom>
          <a:noFill/>
          <a:ln>
            <a:noFill/>
          </a:ln>
        </p:spPr>
        <p:txBody>
          <a:bodyPr spcFirstLastPara="1" wrap="square" lIns="0" tIns="0" rIns="0" bIns="0" anchor="ctr" anchorCtr="0"/>
          <a:lstStyle>
            <a:lvl1pPr marL="457200" marR="0" lvl="0" indent="-342900" algn="l" rtl="0">
              <a:lnSpc>
                <a:spcPct val="100000"/>
              </a:lnSpc>
              <a:spcBef>
                <a:spcPts val="4200"/>
              </a:spcBef>
              <a:spcAft>
                <a:spcPts val="0"/>
              </a:spcAft>
              <a:buClr>
                <a:srgbClr val="7183A4"/>
              </a:buClr>
              <a:buSzPts val="1800"/>
              <a:buFont typeface="Merriweather Sans"/>
              <a:buChar char="►"/>
              <a:defRPr sz="3600" b="0" i="0" u="none" strike="noStrike" cap="none">
                <a:solidFill>
                  <a:srgbClr val="7183A4"/>
                </a:solidFill>
                <a:latin typeface="Avenir"/>
                <a:ea typeface="Avenir"/>
                <a:cs typeface="Avenir"/>
                <a:sym typeface="Avenir"/>
              </a:defRPr>
            </a:lvl1pPr>
            <a:lvl2pPr marL="914400" marR="0" lvl="1" indent="-342900" algn="l" rtl="0">
              <a:lnSpc>
                <a:spcPct val="100000"/>
              </a:lnSpc>
              <a:spcBef>
                <a:spcPts val="4200"/>
              </a:spcBef>
              <a:spcAft>
                <a:spcPts val="0"/>
              </a:spcAft>
              <a:buClr>
                <a:srgbClr val="7183A4"/>
              </a:buClr>
              <a:buSzPts val="1800"/>
              <a:buFont typeface="Merriweather Sans"/>
              <a:buChar char="&gt;"/>
              <a:defRPr sz="3600" b="0" i="0" u="none" strike="noStrike" cap="none">
                <a:solidFill>
                  <a:srgbClr val="7183A4"/>
                </a:solidFill>
                <a:latin typeface="Avenir"/>
                <a:ea typeface="Avenir"/>
                <a:cs typeface="Avenir"/>
                <a:sym typeface="Avenir"/>
              </a:defRPr>
            </a:lvl2pPr>
            <a:lvl3pPr marL="1371600" marR="0" lvl="2" indent="-400050" algn="l" rtl="0">
              <a:lnSpc>
                <a:spcPct val="100000"/>
              </a:lnSpc>
              <a:spcBef>
                <a:spcPts val="4200"/>
              </a:spcBef>
              <a:spcAft>
                <a:spcPts val="0"/>
              </a:spcAft>
              <a:buClr>
                <a:srgbClr val="7183A4"/>
              </a:buClr>
              <a:buSzPts val="2700"/>
              <a:buFont typeface="Avenir"/>
              <a:buChar char="•"/>
              <a:defRPr sz="3600" b="0" i="0" u="none" strike="noStrike" cap="none">
                <a:solidFill>
                  <a:srgbClr val="7183A4"/>
                </a:solidFill>
                <a:latin typeface="Avenir"/>
                <a:ea typeface="Avenir"/>
                <a:cs typeface="Avenir"/>
                <a:sym typeface="Avenir"/>
              </a:defRPr>
            </a:lvl3pPr>
            <a:lvl4pPr marL="1828800" marR="0" lvl="3" indent="-400050" algn="l" rtl="0">
              <a:lnSpc>
                <a:spcPct val="100000"/>
              </a:lnSpc>
              <a:spcBef>
                <a:spcPts val="4200"/>
              </a:spcBef>
              <a:spcAft>
                <a:spcPts val="0"/>
              </a:spcAft>
              <a:buClr>
                <a:srgbClr val="514C15"/>
              </a:buClr>
              <a:buSzPts val="2700"/>
              <a:buFont typeface="Avenir"/>
              <a:buChar char="•"/>
              <a:defRPr sz="3600" b="0" i="0" u="none" strike="noStrike" cap="none">
                <a:solidFill>
                  <a:srgbClr val="514C15"/>
                </a:solidFill>
                <a:latin typeface="Avenir"/>
                <a:ea typeface="Avenir"/>
                <a:cs typeface="Avenir"/>
                <a:sym typeface="Avenir"/>
              </a:defRPr>
            </a:lvl4pPr>
            <a:lvl5pPr marL="2286000" marR="0" lvl="4" indent="-400050" algn="l" rtl="0">
              <a:lnSpc>
                <a:spcPct val="100000"/>
              </a:lnSpc>
              <a:spcBef>
                <a:spcPts val="4200"/>
              </a:spcBef>
              <a:spcAft>
                <a:spcPts val="0"/>
              </a:spcAft>
              <a:buClr>
                <a:srgbClr val="514C15"/>
              </a:buClr>
              <a:buSzPts val="2700"/>
              <a:buFont typeface="Avenir"/>
              <a:buChar char="•"/>
              <a:defRPr sz="3600" b="0" i="0" u="none" strike="noStrike" cap="none">
                <a:solidFill>
                  <a:srgbClr val="514C15"/>
                </a:solidFill>
                <a:latin typeface="Avenir"/>
                <a:ea typeface="Avenir"/>
                <a:cs typeface="Avenir"/>
                <a:sym typeface="Avenir"/>
              </a:defRPr>
            </a:lvl5pPr>
            <a:lvl6pPr marL="2743200" marR="0" lvl="5"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6pPr>
            <a:lvl7pPr marL="3200400" marR="0" lvl="6"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7pPr>
            <a:lvl8pPr marL="3657600" marR="0" lvl="7"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8pPr>
            <a:lvl9pPr marL="4114800" marR="0" lvl="8"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65"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46" marR="0" lvl="0" indent="-342935" algn="l" rtl="0">
        <a:lnSpc>
          <a:spcPct val="100000"/>
        </a:lnSpc>
        <a:spcBef>
          <a:spcPts val="0"/>
        </a:spcBef>
        <a:spcAft>
          <a:spcPts val="0"/>
        </a:spcAft>
        <a:buClr>
          <a:srgbClr val="000000"/>
        </a:buClr>
        <a:buSzPct val="112000"/>
        <a:buFont typeface="Arial" panose="020B0604020202020204" pitchFamily="34" charset="0"/>
        <a:buChar char="•"/>
        <a:defRPr sz="1400" b="0" i="0" u="none" strike="noStrike" cap="none">
          <a:solidFill>
            <a:srgbClr val="0D71BC"/>
          </a:solidFill>
          <a:latin typeface="Source Sans Pro" panose="020B0503030403020204" pitchFamily="34" charset="0"/>
          <a:ea typeface="Source Sans Pro" panose="020B05030304030202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20"/>
          <p:cNvSpPr txBox="1">
            <a:spLocks noGrp="1"/>
          </p:cNvSpPr>
          <p:nvPr>
            <p:ph type="body" idx="1"/>
          </p:nvPr>
        </p:nvSpPr>
        <p:spPr/>
        <p:txBody>
          <a:bodyPr>
            <a:normAutofit fontScale="92500" lnSpcReduction="20000"/>
          </a:bodyPr>
          <a:lstStyle/>
          <a:p>
            <a:pPr lvl="0"/>
            <a:r>
              <a:rPr lang="en-US" dirty="0">
                <a:sym typeface="Cambria"/>
              </a:rPr>
              <a:t>USDS+&lt;agency&gt;+OPM Hiring Pilot</a:t>
            </a:r>
            <a:br>
              <a:rPr lang="en-US" dirty="0">
                <a:sym typeface="Cambria"/>
              </a:rPr>
            </a:br>
            <a:r>
              <a:rPr lang="en-US" dirty="0">
                <a:sym typeface="Cambria"/>
              </a:rPr>
              <a:t>Job Analysis: Day 2</a:t>
            </a:r>
            <a:endParaRPr lang="en-US" dirty="0"/>
          </a:p>
        </p:txBody>
      </p:sp>
      <p:sp>
        <p:nvSpPr>
          <p:cNvPr id="69" name="Google Shape;69;p20"/>
          <p:cNvSpPr txBox="1">
            <a:spLocks noGrp="1"/>
          </p:cNvSpPr>
          <p:nvPr>
            <p:ph type="body" idx="2"/>
          </p:nvPr>
        </p:nvSpPr>
        <p:spPr/>
        <p:txBody>
          <a:bodyPr/>
          <a:lstStyle/>
          <a:p>
            <a:pPr lvl="0"/>
            <a:r>
              <a:rPr lang="en-US" dirty="0">
                <a:sym typeface="Cambria"/>
              </a:rPr>
              <a:t>April 2019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7FE27-D6E3-974B-BC2C-90D61B7FD244}"/>
              </a:ext>
            </a:extLst>
          </p:cNvPr>
          <p:cNvSpPr>
            <a:spLocks noGrp="1"/>
          </p:cNvSpPr>
          <p:nvPr>
            <p:ph type="title"/>
          </p:nvPr>
        </p:nvSpPr>
        <p:spPr/>
        <p:txBody>
          <a:bodyPr/>
          <a:lstStyle/>
          <a:p>
            <a:r>
              <a:rPr lang="en-US" dirty="0"/>
              <a:t>Questions to Avoid</a:t>
            </a:r>
          </a:p>
        </p:txBody>
      </p:sp>
      <p:sp>
        <p:nvSpPr>
          <p:cNvPr id="3" name="Text Placeholder 2">
            <a:extLst>
              <a:ext uri="{FF2B5EF4-FFF2-40B4-BE49-F238E27FC236}">
                <a16:creationId xmlns:a16="http://schemas.microsoft.com/office/drawing/2014/main" id="{1AB84F35-D072-C14A-8AB5-98633C5CB974}"/>
              </a:ext>
            </a:extLst>
          </p:cNvPr>
          <p:cNvSpPr>
            <a:spLocks noGrp="1"/>
          </p:cNvSpPr>
          <p:nvPr>
            <p:ph type="body" idx="1"/>
          </p:nvPr>
        </p:nvSpPr>
        <p:spPr/>
        <p:txBody>
          <a:bodyPr/>
          <a:lstStyle/>
          <a:p>
            <a:pPr marL="171467" indent="0">
              <a:buNone/>
            </a:pPr>
            <a:r>
              <a:rPr lang="en-US" b="1" dirty="0"/>
              <a:t>Brain teasers or puzzles:</a:t>
            </a:r>
            <a:r>
              <a:rPr lang="en-US" dirty="0"/>
              <a:t> These create stress for the applicant and don't test their skills.</a:t>
            </a:r>
          </a:p>
          <a:p>
            <a:pPr marL="171467" indent="0">
              <a:buNone/>
            </a:pPr>
            <a:r>
              <a:rPr lang="en-US" b="1" dirty="0"/>
              <a:t>Self-assessing strengths and weaknesses:</a:t>
            </a:r>
            <a:r>
              <a:rPr lang="en-US" dirty="0"/>
              <a:t> These create disingenuous answers that don't relate to competencies.</a:t>
            </a:r>
          </a:p>
          <a:p>
            <a:pPr marL="171467" indent="0">
              <a:buNone/>
            </a:pPr>
            <a:r>
              <a:rPr lang="en-US" b="1" dirty="0"/>
              <a:t>Questions about five year plans and future goals:</a:t>
            </a:r>
            <a:r>
              <a:rPr lang="en-US" dirty="0"/>
              <a:t> These don't test competencies and can reveal inappropriate information that introduces bias.</a:t>
            </a:r>
          </a:p>
          <a:p>
            <a:endParaRPr lang="en-US" dirty="0"/>
          </a:p>
        </p:txBody>
      </p:sp>
    </p:spTree>
    <p:extLst>
      <p:ext uri="{BB962C8B-B14F-4D97-AF65-F5344CB8AC3E}">
        <p14:creationId xmlns:p14="http://schemas.microsoft.com/office/powerpoint/2010/main" val="1830519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2" name="Text Placeholder 1">
            <a:extLst>
              <a:ext uri="{FF2B5EF4-FFF2-40B4-BE49-F238E27FC236}">
                <a16:creationId xmlns:a16="http://schemas.microsoft.com/office/drawing/2014/main" id="{869287C3-7579-1A46-84D5-F80BC36BAECA}"/>
              </a:ext>
            </a:extLst>
          </p:cNvPr>
          <p:cNvSpPr>
            <a:spLocks noGrp="1"/>
          </p:cNvSpPr>
          <p:nvPr>
            <p:ph type="body" idx="1"/>
          </p:nvPr>
        </p:nvSpPr>
        <p:spPr/>
        <p:txBody>
          <a:bodyPr/>
          <a:lstStyle/>
          <a:p>
            <a:r>
              <a:rPr lang="en-US" dirty="0"/>
              <a:t>The End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21"/>
          <p:cNvSpPr txBox="1">
            <a:spLocks noGrp="1"/>
          </p:cNvSpPr>
          <p:nvPr>
            <p:ph type="title"/>
          </p:nvPr>
        </p:nvSpPr>
        <p:spPr/>
        <p:txBody>
          <a:bodyPr/>
          <a:lstStyle/>
          <a:p>
            <a:pPr lvl="0"/>
            <a:r>
              <a:rPr lang="en-US" sz="3400" dirty="0"/>
              <a:t>Agenda for Today:  Competencies/Proficiencies         JOA         Questions        </a:t>
            </a:r>
          </a:p>
        </p:txBody>
      </p:sp>
      <p:sp>
        <p:nvSpPr>
          <p:cNvPr id="2" name="Text Placeholder 1">
            <a:extLst>
              <a:ext uri="{FF2B5EF4-FFF2-40B4-BE49-F238E27FC236}">
                <a16:creationId xmlns:a16="http://schemas.microsoft.com/office/drawing/2014/main" id="{F7672C36-486C-0348-B94D-9EE828C96310}"/>
              </a:ext>
            </a:extLst>
          </p:cNvPr>
          <p:cNvSpPr>
            <a:spLocks noGrp="1"/>
          </p:cNvSpPr>
          <p:nvPr>
            <p:ph type="body" idx="1"/>
          </p:nvPr>
        </p:nvSpPr>
        <p:spPr>
          <a:noFill/>
          <a:ln>
            <a:noFill/>
          </a:ln>
        </p:spPr>
        <p:txBody>
          <a:bodyPr spcFirstLastPara="1" wrap="square" lIns="0" tIns="0" rIns="0" bIns="0" anchor="t" anchorCtr="0">
            <a:normAutofit fontScale="92500" lnSpcReduction="10000"/>
          </a:bodyPr>
          <a:lstStyle/>
          <a:p>
            <a:r>
              <a:rPr lang="en-US" dirty="0"/>
              <a:t>Review PD and job tasks against competencies (must be “rooted in the PD”) </a:t>
            </a:r>
          </a:p>
          <a:p>
            <a:r>
              <a:rPr lang="en-US" dirty="0"/>
              <a:t>Resume review and competency refinement, ranking, and weighting</a:t>
            </a:r>
          </a:p>
          <a:p>
            <a:r>
              <a:rPr lang="en-US" dirty="0"/>
              <a:t>See new USA JOBS format, draft your JOA</a:t>
            </a:r>
          </a:p>
          <a:p>
            <a:r>
              <a:rPr lang="en-US" dirty="0"/>
              <a:t>Learn about and write structured interview questions</a:t>
            </a:r>
          </a:p>
          <a:p>
            <a:r>
              <a:rPr lang="en-US" dirty="0"/>
              <a:t>Present breadth and depth questions and answers for feedback </a:t>
            </a:r>
          </a:p>
          <a:p>
            <a:r>
              <a:rPr lang="en-US" dirty="0"/>
              <a:t>Refine questions based on group feedback</a:t>
            </a:r>
          </a:p>
          <a:p>
            <a:r>
              <a:rPr lang="en-US" dirty="0"/>
              <a:t>Plan calendar of SME training, resume review, and phone interviews</a:t>
            </a:r>
          </a:p>
        </p:txBody>
      </p:sp>
      <p:sp>
        <p:nvSpPr>
          <p:cNvPr id="3" name="Right Arrow 2">
            <a:extLst>
              <a:ext uri="{FF2B5EF4-FFF2-40B4-BE49-F238E27FC236}">
                <a16:creationId xmlns:a16="http://schemas.microsoft.com/office/drawing/2014/main" id="{08E65AE0-39F9-FC41-BD3B-48B7CC96635D}"/>
              </a:ext>
            </a:extLst>
          </p:cNvPr>
          <p:cNvSpPr/>
          <p:nvPr/>
        </p:nvSpPr>
        <p:spPr>
          <a:xfrm>
            <a:off x="11449050" y="634983"/>
            <a:ext cx="368808" cy="367855"/>
          </a:xfrm>
          <a:prstGeom prst="rightArrow">
            <a:avLst/>
          </a:prstGeom>
          <a:solidFill>
            <a:srgbClr val="0D7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Arrow 4">
            <a:extLst>
              <a:ext uri="{FF2B5EF4-FFF2-40B4-BE49-F238E27FC236}">
                <a16:creationId xmlns:a16="http://schemas.microsoft.com/office/drawing/2014/main" id="{0048D6A9-5B6E-FE47-95DA-92751ABED69D}"/>
              </a:ext>
            </a:extLst>
          </p:cNvPr>
          <p:cNvSpPr/>
          <p:nvPr/>
        </p:nvSpPr>
        <p:spPr>
          <a:xfrm>
            <a:off x="12992100" y="634983"/>
            <a:ext cx="368808" cy="367855"/>
          </a:xfrm>
          <a:prstGeom prst="rightArrow">
            <a:avLst/>
          </a:prstGeom>
          <a:solidFill>
            <a:srgbClr val="0D7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F689B-CB37-F045-890E-1702F6255CD6}"/>
              </a:ext>
            </a:extLst>
          </p:cNvPr>
          <p:cNvSpPr>
            <a:spLocks noGrp="1"/>
          </p:cNvSpPr>
          <p:nvPr>
            <p:ph type="title"/>
          </p:nvPr>
        </p:nvSpPr>
        <p:spPr/>
        <p:txBody>
          <a:bodyPr/>
          <a:lstStyle/>
          <a:p>
            <a:r>
              <a:rPr lang="en-US" dirty="0"/>
              <a:t>Resume review and competency/proficiency refinement</a:t>
            </a:r>
          </a:p>
        </p:txBody>
      </p:sp>
      <p:sp>
        <p:nvSpPr>
          <p:cNvPr id="3" name="Text Placeholder 2">
            <a:extLst>
              <a:ext uri="{FF2B5EF4-FFF2-40B4-BE49-F238E27FC236}">
                <a16:creationId xmlns:a16="http://schemas.microsoft.com/office/drawing/2014/main" id="{9C73CD77-D3DE-854F-9047-B671C3713E10}"/>
              </a:ext>
            </a:extLst>
          </p:cNvPr>
          <p:cNvSpPr>
            <a:spLocks noGrp="1"/>
          </p:cNvSpPr>
          <p:nvPr>
            <p:ph type="body" idx="1"/>
          </p:nvPr>
        </p:nvSpPr>
        <p:spPr/>
        <p:txBody>
          <a:bodyPr/>
          <a:lstStyle/>
          <a:p>
            <a:pPr lvl="0"/>
            <a:r>
              <a:rPr lang="en-US" dirty="0"/>
              <a:t>Rank/weight the competencies.</a:t>
            </a:r>
          </a:p>
          <a:p>
            <a:pPr lvl="0"/>
            <a:r>
              <a:rPr lang="en-US" dirty="0"/>
              <a:t>Clarify if there is recency relevance for any of the competencies.</a:t>
            </a:r>
          </a:p>
          <a:p>
            <a:pPr lvl="0"/>
            <a:r>
              <a:rPr lang="en-US" dirty="0"/>
              <a:t>Decide page limit (2-5).</a:t>
            </a:r>
          </a:p>
          <a:p>
            <a:pPr lvl="0"/>
            <a:r>
              <a:rPr lang="en-US" dirty="0"/>
              <a:t>Confirm if all competencies are required or are some optional. </a:t>
            </a:r>
          </a:p>
          <a:p>
            <a:pPr lvl="0"/>
            <a:r>
              <a:rPr lang="en-US" dirty="0"/>
              <a:t>See new USA JOBS JOA design.</a:t>
            </a:r>
          </a:p>
          <a:p>
            <a:pPr lvl="0"/>
            <a:r>
              <a:rPr lang="en-US" dirty="0"/>
              <a:t>Write draft JOA as a group.</a:t>
            </a:r>
          </a:p>
        </p:txBody>
      </p:sp>
    </p:spTree>
    <p:extLst>
      <p:ext uri="{BB962C8B-B14F-4D97-AF65-F5344CB8AC3E}">
        <p14:creationId xmlns:p14="http://schemas.microsoft.com/office/powerpoint/2010/main" val="1822663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DF02E-0DE9-BF4E-A668-580998E2EC27}"/>
              </a:ext>
            </a:extLst>
          </p:cNvPr>
          <p:cNvSpPr>
            <a:spLocks noGrp="1"/>
          </p:cNvSpPr>
          <p:nvPr>
            <p:ph type="title"/>
          </p:nvPr>
        </p:nvSpPr>
        <p:spPr/>
        <p:txBody>
          <a:bodyPr/>
          <a:lstStyle/>
          <a:p>
            <a:r>
              <a:rPr lang="en-US" dirty="0"/>
              <a:t>Question Types</a:t>
            </a:r>
          </a:p>
        </p:txBody>
      </p:sp>
      <p:sp>
        <p:nvSpPr>
          <p:cNvPr id="3" name="Text Placeholder 2">
            <a:extLst>
              <a:ext uri="{FF2B5EF4-FFF2-40B4-BE49-F238E27FC236}">
                <a16:creationId xmlns:a16="http://schemas.microsoft.com/office/drawing/2014/main" id="{B80BD65C-0B2C-FD43-BEFF-F5280438C64F}"/>
              </a:ext>
            </a:extLst>
          </p:cNvPr>
          <p:cNvSpPr>
            <a:spLocks noGrp="1"/>
          </p:cNvSpPr>
          <p:nvPr>
            <p:ph type="body" idx="1"/>
          </p:nvPr>
        </p:nvSpPr>
        <p:spPr/>
        <p:txBody>
          <a:bodyPr/>
          <a:lstStyle/>
          <a:p>
            <a:r>
              <a:rPr lang="en-US" dirty="0"/>
              <a:t>Past experience: “Tell me about a time…”</a:t>
            </a:r>
          </a:p>
          <a:p>
            <a:r>
              <a:rPr lang="en-US" dirty="0"/>
              <a:t>Hypothetical situation: “Imagine we have a problem with…”</a:t>
            </a:r>
          </a:p>
          <a:p>
            <a:r>
              <a:rPr lang="en-US" dirty="0"/>
              <a:t>Applicant’s viewpoint: “What do you think about…”</a:t>
            </a:r>
          </a:p>
          <a:p>
            <a:endParaRPr lang="en-US" dirty="0"/>
          </a:p>
          <a:p>
            <a:endParaRPr lang="en-US" dirty="0"/>
          </a:p>
        </p:txBody>
      </p:sp>
    </p:spTree>
    <p:extLst>
      <p:ext uri="{BB962C8B-B14F-4D97-AF65-F5344CB8AC3E}">
        <p14:creationId xmlns:p14="http://schemas.microsoft.com/office/powerpoint/2010/main" val="2213830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90C0D7-6A34-964F-8E33-5E36603A25C5}"/>
              </a:ext>
            </a:extLst>
          </p:cNvPr>
          <p:cNvSpPr>
            <a:spLocks noGrp="1"/>
          </p:cNvSpPr>
          <p:nvPr>
            <p:ph type="title"/>
          </p:nvPr>
        </p:nvSpPr>
        <p:spPr>
          <a:xfrm>
            <a:off x="1268344" y="519298"/>
            <a:ext cx="7039768" cy="1290459"/>
          </a:xfrm>
        </p:spPr>
        <p:txBody>
          <a:bodyPr/>
          <a:lstStyle/>
          <a:p>
            <a:r>
              <a:rPr lang="en-US" dirty="0"/>
              <a:t>Breadth questions</a:t>
            </a:r>
          </a:p>
        </p:txBody>
      </p:sp>
      <p:sp>
        <p:nvSpPr>
          <p:cNvPr id="6" name="Text Placeholder 2">
            <a:extLst>
              <a:ext uri="{FF2B5EF4-FFF2-40B4-BE49-F238E27FC236}">
                <a16:creationId xmlns:a16="http://schemas.microsoft.com/office/drawing/2014/main" id="{CC2E7D81-A3D8-E140-B023-A4C267EF860A}"/>
              </a:ext>
            </a:extLst>
          </p:cNvPr>
          <p:cNvSpPr txBox="1">
            <a:spLocks/>
          </p:cNvSpPr>
          <p:nvPr/>
        </p:nvSpPr>
        <p:spPr>
          <a:xfrm>
            <a:off x="1268344" y="1993900"/>
            <a:ext cx="6887369" cy="7131050"/>
          </a:xfrm>
          <a:prstGeom prst="rect">
            <a:avLst/>
          </a:prstGeom>
          <a:noFill/>
          <a:ln>
            <a:noFill/>
          </a:ln>
        </p:spPr>
        <p:txBody>
          <a:bodyPr spcFirstLastPara="1" wrap="square" lIns="0" tIns="0" rIns="0" bIns="0" anchor="t" anchorCtr="0">
            <a:normAutofit fontScale="85000" lnSpcReduction="20000"/>
          </a:bodyPr>
          <a:lstStyle>
            <a:defPPr marR="0" lvl="0" algn="l" rtl="0">
              <a:lnSpc>
                <a:spcPct val="100000"/>
              </a:lnSpc>
              <a:spcBef>
                <a:spcPts val="0"/>
              </a:spcBef>
              <a:spcAft>
                <a:spcPts val="0"/>
              </a:spcAft>
            </a:defPPr>
            <a:lvl1pPr marL="457246" marR="0" lvl="0" indent="-285779"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1pPr>
            <a:lvl2pPr marL="914492" marR="0" lvl="1" indent="-285779"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2pPr>
            <a:lvl3pPr marL="1371737" marR="0" lvl="2"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3pPr>
            <a:lvl4pPr marL="1828984" marR="0" lvl="3"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4pPr>
            <a:lvl5pPr marL="2286228" marR="0" lvl="4"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5pPr>
            <a:lvl6pPr marL="2743475" marR="0" lvl="5"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6pPr>
            <a:lvl7pPr marL="3200720" marR="0" lvl="6"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7pPr>
            <a:lvl8pPr marL="3657966" marR="0" lvl="7"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8pPr>
            <a:lvl9pPr marL="4115212" marR="0" lvl="8"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9pPr>
          </a:lstStyle>
          <a:p>
            <a:r>
              <a:rPr lang="en-US" dirty="0"/>
              <a:t>The first interview tests the applicant’s </a:t>
            </a:r>
            <a:r>
              <a:rPr lang="en-US" b="1" i="1" dirty="0"/>
              <a:t>breadth of experience</a:t>
            </a:r>
            <a:r>
              <a:rPr lang="en-US" b="1" dirty="0"/>
              <a:t> </a:t>
            </a:r>
            <a:r>
              <a:rPr lang="en-US" dirty="0"/>
              <a:t>across the competencies.</a:t>
            </a:r>
          </a:p>
          <a:p>
            <a:r>
              <a:rPr lang="en-US" dirty="0"/>
              <a:t>Breadth questions tend to take 5-10 minutes for an applicant to answer.</a:t>
            </a:r>
          </a:p>
          <a:p>
            <a:r>
              <a:rPr lang="en-US" dirty="0"/>
              <a:t>Breadth questions test if an applicant has experience, knowledge, or exposure to a general topic.</a:t>
            </a:r>
          </a:p>
          <a:p>
            <a:r>
              <a:rPr lang="en-US" dirty="0"/>
              <a:t>Breadth: Limit follow up questions to basic probe questions (i.e., “What was your role?” or  “Can you tell me more?”)</a:t>
            </a:r>
          </a:p>
        </p:txBody>
      </p:sp>
      <p:sp>
        <p:nvSpPr>
          <p:cNvPr id="7" name="Text Placeholder 2">
            <a:extLst>
              <a:ext uri="{FF2B5EF4-FFF2-40B4-BE49-F238E27FC236}">
                <a16:creationId xmlns:a16="http://schemas.microsoft.com/office/drawing/2014/main" id="{0C03725A-973B-874F-AC9C-1B79D87F47DD}"/>
              </a:ext>
            </a:extLst>
          </p:cNvPr>
          <p:cNvSpPr txBox="1">
            <a:spLocks/>
          </p:cNvSpPr>
          <p:nvPr/>
        </p:nvSpPr>
        <p:spPr>
          <a:xfrm>
            <a:off x="8670131" y="1993900"/>
            <a:ext cx="6887369" cy="7131050"/>
          </a:xfrm>
          <a:prstGeom prst="rect">
            <a:avLst/>
          </a:prstGeom>
          <a:noFill/>
          <a:ln>
            <a:noFill/>
          </a:ln>
        </p:spPr>
        <p:txBody>
          <a:bodyPr spcFirstLastPara="1" wrap="square" lIns="0" tIns="0" rIns="0" bIns="0" anchor="t" anchorCtr="0">
            <a:normAutofit fontScale="85000" lnSpcReduction="20000"/>
          </a:bodyPr>
          <a:lstStyle>
            <a:defPPr marR="0" lvl="0" algn="l" rtl="0">
              <a:lnSpc>
                <a:spcPct val="100000"/>
              </a:lnSpc>
              <a:spcBef>
                <a:spcPts val="0"/>
              </a:spcBef>
              <a:spcAft>
                <a:spcPts val="0"/>
              </a:spcAft>
            </a:defPPr>
            <a:lvl1pPr marL="457246" marR="0" lvl="0" indent="-285779"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1pPr>
            <a:lvl2pPr marL="914492" marR="0" lvl="1" indent="-285779"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2pPr>
            <a:lvl3pPr marL="1371737" marR="0" lvl="2"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3pPr>
            <a:lvl4pPr marL="1828984" marR="0" lvl="3"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4pPr>
            <a:lvl5pPr marL="2286228" marR="0" lvl="4"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5pPr>
            <a:lvl6pPr marL="2743475" marR="0" lvl="5"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6pPr>
            <a:lvl7pPr marL="3200720" marR="0" lvl="6"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7pPr>
            <a:lvl8pPr marL="3657966" marR="0" lvl="7"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8pPr>
            <a:lvl9pPr marL="4115212" marR="0" lvl="8"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9pPr>
          </a:lstStyle>
          <a:p>
            <a:r>
              <a:rPr lang="en-US" dirty="0"/>
              <a:t>The second interview tests the applicant’s </a:t>
            </a:r>
            <a:r>
              <a:rPr lang="en-US" b="1" i="1" dirty="0"/>
              <a:t>depth of knowledge</a:t>
            </a:r>
            <a:r>
              <a:rPr lang="en-US" b="1" dirty="0"/>
              <a:t> </a:t>
            </a:r>
            <a:r>
              <a:rPr lang="en-US" dirty="0"/>
              <a:t>across the competencies.</a:t>
            </a:r>
          </a:p>
          <a:p>
            <a:r>
              <a:rPr lang="en-US" dirty="0"/>
              <a:t>Depth questions can take up to 10-15 minutes for an applicant to answer. </a:t>
            </a:r>
          </a:p>
          <a:p>
            <a:r>
              <a:rPr lang="en-US" dirty="0"/>
              <a:t>Depth questions test how an applicant reacts and responds to changes in the presented situation.</a:t>
            </a:r>
          </a:p>
          <a:p>
            <a:r>
              <a:rPr lang="en-US" dirty="0"/>
              <a:t>Depth: Mandated follow up questions that probe deeper (i.e., “Now imagine...” or “Tell me about a time you've experienced that hypothetical in real life.”).</a:t>
            </a:r>
          </a:p>
          <a:p>
            <a:endParaRPr lang="en-US" dirty="0"/>
          </a:p>
        </p:txBody>
      </p:sp>
      <p:sp>
        <p:nvSpPr>
          <p:cNvPr id="8" name="Title 3">
            <a:extLst>
              <a:ext uri="{FF2B5EF4-FFF2-40B4-BE49-F238E27FC236}">
                <a16:creationId xmlns:a16="http://schemas.microsoft.com/office/drawing/2014/main" id="{03688122-A7F5-3048-AD5C-54D50A88EE13}"/>
              </a:ext>
            </a:extLst>
          </p:cNvPr>
          <p:cNvSpPr txBox="1">
            <a:spLocks/>
          </p:cNvSpPr>
          <p:nvPr/>
        </p:nvSpPr>
        <p:spPr>
          <a:xfrm>
            <a:off x="8670131" y="505196"/>
            <a:ext cx="7039768" cy="1290459"/>
          </a:xfrm>
          <a:prstGeom prst="rect">
            <a:avLst/>
          </a:prstGeom>
          <a:noFill/>
          <a:ln>
            <a:noFill/>
          </a:ln>
        </p:spPr>
        <p:txBody>
          <a:bodyPr spcFirstLastPara="1" wrap="square" lIns="91425" tIns="45700" rIns="91425" bIns="45700"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3600" b="1" i="0" u="none" strike="noStrike" cap="all" baseline="0">
                <a:solidFill>
                  <a:srgbClr val="0D71BC"/>
                </a:solidFill>
                <a:latin typeface="Source Sans Pro SemiBold" panose="020B0503030403020204" pitchFamily="34" charset="0"/>
                <a:ea typeface="Source Sans Pro SemiBold" panose="020B0503030403020204" pitchFamily="34" charset="0"/>
                <a:cs typeface="Source Sans Pro SemiBold" panose="020B0503030403020204" pitchFamily="34" charset="0"/>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r>
              <a:rPr lang="en-US" dirty="0"/>
              <a:t>Depth questions</a:t>
            </a:r>
          </a:p>
        </p:txBody>
      </p:sp>
    </p:spTree>
    <p:extLst>
      <p:ext uri="{BB962C8B-B14F-4D97-AF65-F5344CB8AC3E}">
        <p14:creationId xmlns:p14="http://schemas.microsoft.com/office/powerpoint/2010/main" val="3526873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9A54F-690D-4846-9955-5559806301A0}"/>
              </a:ext>
            </a:extLst>
          </p:cNvPr>
          <p:cNvSpPr>
            <a:spLocks noGrp="1"/>
          </p:cNvSpPr>
          <p:nvPr>
            <p:ph type="title"/>
          </p:nvPr>
        </p:nvSpPr>
        <p:spPr/>
        <p:txBody>
          <a:bodyPr/>
          <a:lstStyle/>
          <a:p>
            <a:r>
              <a:rPr lang="en-US" dirty="0"/>
              <a:t>Example Breadth Question – Modern Architecture Competency</a:t>
            </a:r>
          </a:p>
        </p:txBody>
      </p:sp>
      <p:sp>
        <p:nvSpPr>
          <p:cNvPr id="3" name="Text Placeholder 2">
            <a:extLst>
              <a:ext uri="{FF2B5EF4-FFF2-40B4-BE49-F238E27FC236}">
                <a16:creationId xmlns:a16="http://schemas.microsoft.com/office/drawing/2014/main" id="{ACB6A2A8-2344-8545-A030-2ECC605B5A0E}"/>
              </a:ext>
            </a:extLst>
          </p:cNvPr>
          <p:cNvSpPr>
            <a:spLocks noGrp="1"/>
          </p:cNvSpPr>
          <p:nvPr>
            <p:ph type="body" idx="1"/>
          </p:nvPr>
        </p:nvSpPr>
        <p:spPr>
          <a:noFill/>
          <a:ln>
            <a:noFill/>
          </a:ln>
        </p:spPr>
        <p:txBody>
          <a:bodyPr spcFirstLastPara="1" wrap="square" lIns="0" tIns="0" rIns="0" bIns="0" anchor="t" anchorCtr="0">
            <a:normAutofit/>
          </a:bodyPr>
          <a:lstStyle/>
          <a:p>
            <a:pPr marL="171467" indent="0">
              <a:buNone/>
            </a:pPr>
            <a:r>
              <a:rPr lang="en-US" b="1" dirty="0"/>
              <a:t>Question: </a:t>
            </a:r>
            <a:r>
              <a:rPr lang="en-US" dirty="0"/>
              <a:t>You’re brought in to an existing project with a three-tier web site: A web server front-end, an application server, and a database. Each is on its own single separate machine. We want to upgrade the database without taking the site down for “scheduled maintenance.” How can we do this?</a:t>
            </a:r>
          </a:p>
          <a:p>
            <a:pPr marL="171467" indent="0">
              <a:buNone/>
            </a:pPr>
            <a:r>
              <a:rPr lang="en-US" b="1" dirty="0"/>
              <a:t>Acceptable probe follow-up questions:</a:t>
            </a:r>
          </a:p>
          <a:p>
            <a:pPr marL="171467" indent="0">
              <a:buNone/>
            </a:pPr>
            <a:r>
              <a:rPr lang="en-US" dirty="0"/>
              <a:t>How does this affect the application server?</a:t>
            </a:r>
          </a:p>
          <a:p>
            <a:pPr marL="171467" indent="0">
              <a:buNone/>
            </a:pPr>
            <a:r>
              <a:rPr lang="en-US" dirty="0"/>
              <a:t>What happens next?</a:t>
            </a:r>
          </a:p>
          <a:p>
            <a:pPr marL="171467" indent="0">
              <a:buNone/>
            </a:pPr>
            <a:endParaRPr lang="en-US" dirty="0"/>
          </a:p>
        </p:txBody>
      </p:sp>
    </p:spTree>
    <p:extLst>
      <p:ext uri="{BB962C8B-B14F-4D97-AF65-F5344CB8AC3E}">
        <p14:creationId xmlns:p14="http://schemas.microsoft.com/office/powerpoint/2010/main" val="2644191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9A54F-690D-4846-9955-5559806301A0}"/>
              </a:ext>
            </a:extLst>
          </p:cNvPr>
          <p:cNvSpPr>
            <a:spLocks noGrp="1"/>
          </p:cNvSpPr>
          <p:nvPr>
            <p:ph type="title"/>
          </p:nvPr>
        </p:nvSpPr>
        <p:spPr/>
        <p:txBody>
          <a:bodyPr/>
          <a:lstStyle/>
          <a:p>
            <a:r>
              <a:rPr lang="en-US" dirty="0"/>
              <a:t>Example Depth Question – Modern Architecture Competency</a:t>
            </a:r>
          </a:p>
        </p:txBody>
      </p:sp>
      <p:sp>
        <p:nvSpPr>
          <p:cNvPr id="3" name="Text Placeholder 2">
            <a:extLst>
              <a:ext uri="{FF2B5EF4-FFF2-40B4-BE49-F238E27FC236}">
                <a16:creationId xmlns:a16="http://schemas.microsoft.com/office/drawing/2014/main" id="{ACB6A2A8-2344-8545-A030-2ECC605B5A0E}"/>
              </a:ext>
            </a:extLst>
          </p:cNvPr>
          <p:cNvSpPr>
            <a:spLocks noGrp="1"/>
          </p:cNvSpPr>
          <p:nvPr>
            <p:ph type="body" idx="1"/>
          </p:nvPr>
        </p:nvSpPr>
        <p:spPr>
          <a:noFill/>
          <a:ln>
            <a:noFill/>
          </a:ln>
        </p:spPr>
        <p:txBody>
          <a:bodyPr spcFirstLastPara="1" wrap="square" lIns="0" tIns="0" rIns="0" bIns="0" anchor="t" anchorCtr="0">
            <a:normAutofit fontScale="92500" lnSpcReduction="10000"/>
          </a:bodyPr>
          <a:lstStyle/>
          <a:p>
            <a:pPr marL="171467" indent="0">
              <a:buNone/>
            </a:pPr>
            <a:r>
              <a:rPr lang="en-US" b="1" dirty="0"/>
              <a:t>Same question</a:t>
            </a:r>
            <a:r>
              <a:rPr lang="en-US" dirty="0"/>
              <a:t>: You’re brought in to an existing project with a three-tier web site: A web server front-end, an application server, and a database. Each is on its own single separate machine. We want to upgrade the database without taking the site down for “scheduled maintenance.” How can we do this?</a:t>
            </a:r>
          </a:p>
          <a:p>
            <a:pPr marL="171467" indent="0">
              <a:buNone/>
            </a:pPr>
            <a:r>
              <a:rPr lang="en-US" b="1" dirty="0"/>
              <a:t>Added depth follow-up questions:</a:t>
            </a:r>
          </a:p>
          <a:p>
            <a:pPr marL="171467" indent="0">
              <a:buNone/>
            </a:pPr>
            <a:r>
              <a:rPr lang="en-US" dirty="0"/>
              <a:t>Before we made changes, the first request from a user took 1 second and subsequent requests took 100 milliseconds. We added a bunch of new application server instances behind a round-robin load balancer, and now many requests take 1 second. What’s going on?</a:t>
            </a:r>
          </a:p>
          <a:p>
            <a:pPr marL="171467" indent="0">
              <a:buNone/>
            </a:pPr>
            <a:r>
              <a:rPr lang="en-US" dirty="0"/>
              <a:t>All of our load balancers do round-robin. What should the health checks in front of the front-end HTTP server test for?</a:t>
            </a:r>
          </a:p>
        </p:txBody>
      </p:sp>
    </p:spTree>
    <p:extLst>
      <p:ext uri="{BB962C8B-B14F-4D97-AF65-F5344CB8AC3E}">
        <p14:creationId xmlns:p14="http://schemas.microsoft.com/office/powerpoint/2010/main" val="4049027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4C047-701E-6045-A204-2E9F55292620}"/>
              </a:ext>
            </a:extLst>
          </p:cNvPr>
          <p:cNvSpPr>
            <a:spLocks noGrp="1"/>
          </p:cNvSpPr>
          <p:nvPr>
            <p:ph type="title"/>
          </p:nvPr>
        </p:nvSpPr>
        <p:spPr/>
        <p:txBody>
          <a:bodyPr/>
          <a:lstStyle/>
          <a:p>
            <a:r>
              <a:rPr lang="en-US" dirty="0"/>
              <a:t>Example Breadth Question – Stakeholder Engagement Competency</a:t>
            </a:r>
          </a:p>
        </p:txBody>
      </p:sp>
      <p:sp>
        <p:nvSpPr>
          <p:cNvPr id="3" name="Text Placeholder 2">
            <a:extLst>
              <a:ext uri="{FF2B5EF4-FFF2-40B4-BE49-F238E27FC236}">
                <a16:creationId xmlns:a16="http://schemas.microsoft.com/office/drawing/2014/main" id="{D6A4DA58-3293-B044-90E9-FC07DFF20EF1}"/>
              </a:ext>
            </a:extLst>
          </p:cNvPr>
          <p:cNvSpPr>
            <a:spLocks noGrp="1"/>
          </p:cNvSpPr>
          <p:nvPr>
            <p:ph type="body" idx="1"/>
          </p:nvPr>
        </p:nvSpPr>
        <p:spPr>
          <a:xfrm>
            <a:off x="1192143" y="1841500"/>
            <a:ext cx="14956057" cy="7392802"/>
          </a:xfrm>
          <a:noFill/>
          <a:ln>
            <a:noFill/>
          </a:ln>
        </p:spPr>
        <p:txBody>
          <a:bodyPr spcFirstLastPara="1" wrap="square" lIns="0" tIns="0" rIns="0" bIns="0" anchor="t" anchorCtr="0">
            <a:normAutofit/>
          </a:bodyPr>
          <a:lstStyle/>
          <a:p>
            <a:pPr marL="171467" indent="0">
              <a:buNone/>
            </a:pPr>
            <a:r>
              <a:rPr lang="en-US" b="1" dirty="0"/>
              <a:t>Question</a:t>
            </a:r>
            <a:r>
              <a:rPr lang="en-US" dirty="0"/>
              <a:t>: Imagine you will be attending a chief executive briefing along with a number of senior leaders from your organization. These senior leaders have more experience and tenure in the organization than you have. In addition, they hold a view that is in conflict with yours. You need the chief executive to adopt your view. How would you prepare for this meeting?</a:t>
            </a:r>
          </a:p>
        </p:txBody>
      </p:sp>
    </p:spTree>
    <p:extLst>
      <p:ext uri="{BB962C8B-B14F-4D97-AF65-F5344CB8AC3E}">
        <p14:creationId xmlns:p14="http://schemas.microsoft.com/office/powerpoint/2010/main" val="1864112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4C047-701E-6045-A204-2E9F55292620}"/>
              </a:ext>
            </a:extLst>
          </p:cNvPr>
          <p:cNvSpPr>
            <a:spLocks noGrp="1"/>
          </p:cNvSpPr>
          <p:nvPr>
            <p:ph type="title"/>
          </p:nvPr>
        </p:nvSpPr>
        <p:spPr/>
        <p:txBody>
          <a:bodyPr/>
          <a:lstStyle/>
          <a:p>
            <a:r>
              <a:rPr lang="en-US" dirty="0"/>
              <a:t>Example Depth Question – Stakeholder Engagement Competency</a:t>
            </a:r>
          </a:p>
        </p:txBody>
      </p:sp>
      <p:sp>
        <p:nvSpPr>
          <p:cNvPr id="3" name="Text Placeholder 2">
            <a:extLst>
              <a:ext uri="{FF2B5EF4-FFF2-40B4-BE49-F238E27FC236}">
                <a16:creationId xmlns:a16="http://schemas.microsoft.com/office/drawing/2014/main" id="{D6A4DA58-3293-B044-90E9-FC07DFF20EF1}"/>
              </a:ext>
            </a:extLst>
          </p:cNvPr>
          <p:cNvSpPr>
            <a:spLocks noGrp="1"/>
          </p:cNvSpPr>
          <p:nvPr>
            <p:ph type="body" idx="1"/>
          </p:nvPr>
        </p:nvSpPr>
        <p:spPr>
          <a:xfrm>
            <a:off x="1192143" y="1841500"/>
            <a:ext cx="14956057" cy="7392802"/>
          </a:xfrm>
          <a:noFill/>
          <a:ln>
            <a:noFill/>
          </a:ln>
        </p:spPr>
        <p:txBody>
          <a:bodyPr spcFirstLastPara="1" wrap="square" lIns="0" tIns="0" rIns="0" bIns="0" anchor="t" anchorCtr="0">
            <a:normAutofit fontScale="77500" lnSpcReduction="20000"/>
          </a:bodyPr>
          <a:lstStyle/>
          <a:p>
            <a:pPr marL="171467" indent="0">
              <a:buNone/>
            </a:pPr>
            <a:r>
              <a:rPr lang="en-US" b="1" dirty="0"/>
              <a:t>Same question</a:t>
            </a:r>
            <a:r>
              <a:rPr lang="en-US" dirty="0"/>
              <a:t>: Imagine you will be attending a chief executive briefing along with a number of senior leaders from your organization. These senior leaders have more experience and tenure in the organization than you have. In addition, they hold a view that is in conflict with yours. You need the chief executive to adopt your view. How would you prepare for this meeting?</a:t>
            </a:r>
          </a:p>
          <a:p>
            <a:pPr marL="171467" indent="0">
              <a:buNone/>
            </a:pPr>
            <a:r>
              <a:rPr lang="en-US" b="1" dirty="0"/>
              <a:t>Required follow-up questions:</a:t>
            </a:r>
          </a:p>
          <a:p>
            <a:pPr marL="171467" indent="0">
              <a:buNone/>
            </a:pPr>
            <a:r>
              <a:rPr lang="en-US" dirty="0"/>
              <a:t>Imagine the meeting does not result in the outcome you had hoped for, what do you do next?</a:t>
            </a:r>
          </a:p>
          <a:p>
            <a:pPr marL="171467" indent="0">
              <a:buNone/>
            </a:pPr>
            <a:r>
              <a:rPr lang="en-US" dirty="0"/>
              <a:t>Imagine the meeting did result in the outcome you hoped for, but the other senior leaders left the meeting with remaining concerns. Would you take any additional action with those stakeholders?</a:t>
            </a:r>
          </a:p>
          <a:p>
            <a:pPr marL="171467" indent="0">
              <a:buNone/>
            </a:pPr>
            <a:r>
              <a:rPr lang="en-US" dirty="0"/>
              <a:t>Tell us about a time when you experienced a situation where you needed to convince a chief executive of something despite the other leaders who did not feel the same way. What was the outcome and what would you do differently next time?</a:t>
            </a:r>
          </a:p>
        </p:txBody>
      </p:sp>
    </p:spTree>
    <p:extLst>
      <p:ext uri="{BB962C8B-B14F-4D97-AF65-F5344CB8AC3E}">
        <p14:creationId xmlns:p14="http://schemas.microsoft.com/office/powerpoint/2010/main" val="2132556415"/>
      </p:ext>
    </p:extLst>
  </p:cSld>
  <p:clrMapOvr>
    <a:masterClrMapping/>
  </p:clrMapOvr>
</p:sld>
</file>

<file path=ppt/theme/theme1.xml><?xml version="1.0" encoding="utf-8"?>
<a:theme xmlns:a="http://schemas.openxmlformats.org/drawingml/2006/main" name="White">
  <a:themeElements>
    <a:clrScheme name="USDS Presentation Theme">
      <a:dk1>
        <a:srgbClr val="344664"/>
      </a:dk1>
      <a:lt1>
        <a:srgbClr val="FFFFFF"/>
      </a:lt1>
      <a:dk2>
        <a:srgbClr val="A0992C"/>
      </a:dk2>
      <a:lt2>
        <a:srgbClr val="7F8EA4"/>
      </a:lt2>
      <a:accent1>
        <a:srgbClr val="A2992C"/>
      </a:accent1>
      <a:accent2>
        <a:srgbClr val="D9C708"/>
      </a:accent2>
      <a:accent3>
        <a:srgbClr val="334463"/>
      </a:accent3>
      <a:accent4>
        <a:srgbClr val="7F8EA4"/>
      </a:accent4>
      <a:accent5>
        <a:srgbClr val="2E65B7"/>
      </a:accent5>
      <a:accent6>
        <a:srgbClr val="637286"/>
      </a:accent6>
      <a:hlink>
        <a:srgbClr val="596BAC"/>
      </a:hlink>
      <a:folHlink>
        <a:srgbClr val="D9C7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22409</TotalTime>
  <Words>314</Words>
  <Application>Microsoft Macintosh PowerPoint</Application>
  <PresentationFormat>Custom</PresentationFormat>
  <Paragraphs>54</Paragraphs>
  <Slides>11</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Merriweather Sans</vt:lpstr>
      <vt:lpstr>Rockwell</vt:lpstr>
      <vt:lpstr>Arial</vt:lpstr>
      <vt:lpstr>Source Sans Pro SemiBold</vt:lpstr>
      <vt:lpstr>Source Sans Pro</vt:lpstr>
      <vt:lpstr>Avenir</vt:lpstr>
      <vt:lpstr>Merriweather</vt:lpstr>
      <vt:lpstr>White</vt:lpstr>
      <vt:lpstr>PowerPoint Presentation</vt:lpstr>
      <vt:lpstr>Agenda for Today:  Competencies/Proficiencies         JOA         Questions        </vt:lpstr>
      <vt:lpstr>Resume review and competency/proficiency refinement</vt:lpstr>
      <vt:lpstr>Question Types</vt:lpstr>
      <vt:lpstr>Breadth questions</vt:lpstr>
      <vt:lpstr>Example Breadth Question – Modern Architecture Competency</vt:lpstr>
      <vt:lpstr>Example Depth Question – Modern Architecture Competency</vt:lpstr>
      <vt:lpstr>Example Breadth Question – Stakeholder Engagement Competency</vt:lpstr>
      <vt:lpstr>Example Depth Question – Stakeholder Engagement Competency</vt:lpstr>
      <vt:lpstr>Questions to Avoid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Grosser, Stephanie F. EOP/OMB</dc:creator>
  <cp:lastModifiedBy>Martha A Wilkes</cp:lastModifiedBy>
  <cp:revision>247</cp:revision>
  <dcterms:modified xsi:type="dcterms:W3CDTF">2019-04-19T13:33:23Z</dcterms:modified>
</cp:coreProperties>
</file>